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6858000" cy="9906000" type="A4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E8FA4-0324-4C6E-A106-A4566457C6D8}" v="183" dt="2023-06-25T07:11:01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189" y="-173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Dubourg" userId="uifF3uhDK0OqEaGA2pluFbPzPH7F2T/qg8gJSqAihlw=" providerId="None" clId="Web-{F67E8FA4-0324-4C6E-A106-A4566457C6D8}"/>
    <pc:docChg chg="modSld">
      <pc:chgData name="Christophe Dubourg" userId="uifF3uhDK0OqEaGA2pluFbPzPH7F2T/qg8gJSqAihlw=" providerId="None" clId="Web-{F67E8FA4-0324-4C6E-A106-A4566457C6D8}" dt="2023-06-25T07:11:01.516" v="97" actId="20577"/>
      <pc:docMkLst>
        <pc:docMk/>
      </pc:docMkLst>
      <pc:sldChg chg="modSp">
        <pc:chgData name="Christophe Dubourg" userId="uifF3uhDK0OqEaGA2pluFbPzPH7F2T/qg8gJSqAihlw=" providerId="None" clId="Web-{F67E8FA4-0324-4C6E-A106-A4566457C6D8}" dt="2023-06-25T07:11:01.516" v="97" actId="20577"/>
        <pc:sldMkLst>
          <pc:docMk/>
          <pc:sldMk cId="3153872804" sldId="256"/>
        </pc:sldMkLst>
        <pc:spChg chg="mod">
          <ac:chgData name="Christophe Dubourg" userId="uifF3uhDK0OqEaGA2pluFbPzPH7F2T/qg8gJSqAihlw=" providerId="None" clId="Web-{F67E8FA4-0324-4C6E-A106-A4566457C6D8}" dt="2023-06-25T07:11:01.516" v="97" actId="20577"/>
          <ac:spMkLst>
            <pc:docMk/>
            <pc:sldMk cId="3153872804" sldId="256"/>
            <ac:spMk id="315" creationId="{00000000-0000-0000-0000-000000000000}"/>
          </ac:spMkLst>
        </pc:spChg>
        <pc:spChg chg="mod">
          <ac:chgData name="Christophe Dubourg" userId="uifF3uhDK0OqEaGA2pluFbPzPH7F2T/qg8gJSqAihlw=" providerId="None" clId="Web-{F67E8FA4-0324-4C6E-A106-A4566457C6D8}" dt="2023-06-25T07:07:47.760" v="12" actId="20577"/>
          <ac:spMkLst>
            <pc:docMk/>
            <pc:sldMk cId="3153872804" sldId="256"/>
            <ac:spMk id="3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08B50-1D89-4B0C-BB67-4100F72336CF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1A3B-F532-4799-9734-F21BF9AD6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8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09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73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0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2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13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9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59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ED0C-DA85-4D56-9DEE-20E32C569206}" type="datetimeFigureOut">
              <a:rPr lang="fr-FR" smtClean="0"/>
              <a:t>25/06/2023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4F31-1038-4962-B647-E3CA836110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commons.wikimedia.org/wiki/Category:Clocks_and_watches_with_transparent_background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0"/>
            <a:ext cx="6858000" cy="990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174" name="Titre 1"/>
          <p:cNvSpPr>
            <a:spLocks noGrp="1"/>
          </p:cNvSpPr>
          <p:nvPr>
            <p:ph type="ctrTitle"/>
          </p:nvPr>
        </p:nvSpPr>
        <p:spPr>
          <a:xfrm>
            <a:off x="-14104" y="1226945"/>
            <a:ext cx="6872104" cy="5040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LIVRET D’ACCUEIL  </a:t>
            </a:r>
            <a:r>
              <a:rPr lang="fr-FR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/  WELCOME BOOKLET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-11792" y="1722203"/>
            <a:ext cx="6858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 Frezat est</a:t>
            </a:r>
            <a:r>
              <a:rPr lang="fr-FR" sz="1200" b="1" dirty="0"/>
              <a:t> un camping  CALME dans un cadre naturel et espacé. </a:t>
            </a:r>
          </a:p>
          <a:p>
            <a:r>
              <a:rPr lang="fr-FR" sz="1200" dirty="0"/>
              <a:t>Vous trouverez ci-dessous quelques règles afin que votre séjour se passe dans de bonnes conditions.</a:t>
            </a:r>
          </a:p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70C0"/>
                </a:solidFill>
              </a:rPr>
              <a:t>The Frezat is </a:t>
            </a:r>
            <a:r>
              <a:rPr lang="en-US" sz="1200" b="1" i="1" dirty="0">
                <a:solidFill>
                  <a:srgbClr val="0070C0"/>
                </a:solidFill>
              </a:rPr>
              <a:t>a QUIET campsite, natural and spaced out environment.</a:t>
            </a:r>
          </a:p>
          <a:p>
            <a:r>
              <a:rPr lang="en-US" sz="1200" i="1" dirty="0">
                <a:solidFill>
                  <a:srgbClr val="0070C0"/>
                </a:solidFill>
              </a:rPr>
              <a:t>You will find below some rules to make your stay goes in good conditions.</a:t>
            </a: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81616" y="2657547"/>
            <a:ext cx="2922104" cy="2761775"/>
            <a:chOff x="114386" y="4158203"/>
            <a:chExt cx="2922104" cy="2926701"/>
          </a:xfrm>
        </p:grpSpPr>
        <p:grpSp>
          <p:nvGrpSpPr>
            <p:cNvPr id="45" name="Groupe 44"/>
            <p:cNvGrpSpPr/>
            <p:nvPr/>
          </p:nvGrpSpPr>
          <p:grpSpPr>
            <a:xfrm>
              <a:off x="114386" y="4158203"/>
              <a:ext cx="2922104" cy="2926701"/>
              <a:chOff x="114386" y="4158203"/>
              <a:chExt cx="2922104" cy="2926701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114386" y="4158203"/>
                <a:ext cx="2922104" cy="2926701"/>
                <a:chOff x="114386" y="4158203"/>
                <a:chExt cx="2922104" cy="2926701"/>
              </a:xfrm>
            </p:grpSpPr>
            <p:grpSp>
              <p:nvGrpSpPr>
                <p:cNvPr id="192" name="Groupe 191"/>
                <p:cNvGrpSpPr/>
                <p:nvPr/>
              </p:nvGrpSpPr>
              <p:grpSpPr>
                <a:xfrm>
                  <a:off x="114386" y="4158203"/>
                  <a:ext cx="2922104" cy="2926701"/>
                  <a:chOff x="127631" y="1287511"/>
                  <a:chExt cx="2132684" cy="3305177"/>
                </a:xfrm>
              </p:grpSpPr>
              <p:grpSp>
                <p:nvGrpSpPr>
                  <p:cNvPr id="196" name="Groupe 195"/>
                  <p:cNvGrpSpPr/>
                  <p:nvPr/>
                </p:nvGrpSpPr>
                <p:grpSpPr>
                  <a:xfrm>
                    <a:off x="129270" y="1287511"/>
                    <a:ext cx="2061247" cy="3305177"/>
                    <a:chOff x="820275" y="1060955"/>
                    <a:chExt cx="2808312" cy="3400247"/>
                  </a:xfrm>
                </p:grpSpPr>
                <p:sp>
                  <p:nvSpPr>
                    <p:cNvPr id="198" name="Rectangle à coins arrondis 197"/>
                    <p:cNvSpPr/>
                    <p:nvPr/>
                  </p:nvSpPr>
                  <p:spPr>
                    <a:xfrm>
                      <a:off x="820275" y="1060955"/>
                      <a:ext cx="2808312" cy="3400247"/>
                    </a:xfrm>
                    <a:prstGeom prst="roundRect">
                      <a:avLst>
                        <a:gd name="adj" fmla="val 4008"/>
                      </a:avLst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9" name="Rectangle à coins arrondis 198"/>
                    <p:cNvSpPr/>
                    <p:nvPr/>
                  </p:nvSpPr>
                  <p:spPr>
                    <a:xfrm>
                      <a:off x="898832" y="1124744"/>
                      <a:ext cx="2651198" cy="627815"/>
                    </a:xfrm>
                    <a:prstGeom prst="round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r>
                        <a:rPr lang="fr-FR" sz="1400" b="1" dirty="0"/>
                        <a:t>HORAIRE DE LA RÉCEPTION</a:t>
                      </a:r>
                    </a:p>
                    <a:p>
                      <a:pPr algn="r"/>
                      <a:r>
                        <a:rPr lang="fr-FR" sz="1400" b="1" i="1" dirty="0"/>
                        <a:t>SCHEDULE OF RECEPTION</a:t>
                      </a:r>
                    </a:p>
                  </p:txBody>
                </p:sp>
              </p:grpSp>
              <p:sp>
                <p:nvSpPr>
                  <p:cNvPr id="197" name="ZoneTexte 196"/>
                  <p:cNvSpPr txBox="1"/>
                  <p:nvPr/>
                </p:nvSpPr>
                <p:spPr>
                  <a:xfrm>
                    <a:off x="127631" y="2010629"/>
                    <a:ext cx="2132684" cy="9760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000" b="1" dirty="0"/>
                      <a:t>Le bureau est ouvert de 10h à 13h et de 16h à 19h.        </a:t>
                    </a:r>
                    <a:r>
                      <a:rPr lang="fr-FR" sz="1100" b="1" u="sng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Attention arrêt du service après 19h. </a:t>
                    </a:r>
                    <a:endParaRPr lang="fr-FR" sz="11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en-US" sz="1000" b="1" i="1" dirty="0">
                        <a:solidFill>
                          <a:srgbClr val="0070C0"/>
                        </a:solidFill>
                      </a:rPr>
                      <a:t>The office is open from 10:00 to 13:00 and 16:00 to 19:00.           </a:t>
                    </a:r>
                    <a:r>
                      <a:rPr lang="en-US" sz="1100" b="1" i="1" u="sng" dirty="0">
                        <a:solidFill>
                          <a:srgbClr val="C00000"/>
                        </a:solidFill>
                      </a:rPr>
                      <a:t>Remember service stop after 19:00.</a:t>
                    </a:r>
                  </a:p>
                </p:txBody>
              </p:sp>
              <p:sp>
                <p:nvSpPr>
                  <p:cNvPr id="200" name="ZoneTexte 199"/>
                  <p:cNvSpPr txBox="1"/>
                  <p:nvPr/>
                </p:nvSpPr>
                <p:spPr>
                  <a:xfrm>
                    <a:off x="192488" y="2997457"/>
                    <a:ext cx="2014087" cy="15285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fr-FR" sz="1100" b="1" u="sng" dirty="0"/>
                      <a:t>Les Arrivées </a:t>
                    </a:r>
                    <a:r>
                      <a:rPr lang="fr-FR" sz="1100" b="1" dirty="0"/>
                      <a:t>se font de 12h00 à 19H00. </a:t>
                    </a:r>
                  </a:p>
                  <a:p>
                    <a:r>
                      <a:rPr lang="en-US" sz="1100" b="1" i="1" u="sng" dirty="0">
                        <a:solidFill>
                          <a:srgbClr val="0070C0"/>
                        </a:solidFill>
                      </a:rPr>
                      <a:t>Arrivals</a:t>
                    </a:r>
                    <a:r>
                      <a:rPr lang="en-US" sz="1100" b="1" i="1" dirty="0">
                        <a:solidFill>
                          <a:srgbClr val="0070C0"/>
                        </a:solidFill>
                      </a:rPr>
                      <a:t> are from 12:00 to 19:00.</a:t>
                    </a:r>
                  </a:p>
                  <a:p>
                    <a:endParaRPr lang="en-US" sz="1100" b="1" i="1" dirty="0">
                      <a:solidFill>
                        <a:srgbClr val="0070C0"/>
                      </a:solidFill>
                    </a:endParaRPr>
                  </a:p>
                  <a:p>
                    <a:r>
                      <a:rPr lang="fr-FR" sz="1100" b="1" u="sng" dirty="0"/>
                      <a:t>Départ: </a:t>
                    </a:r>
                    <a:r>
                      <a:rPr lang="fr-FR" sz="1100" b="1" dirty="0"/>
                      <a:t>Vous devez libérer votre emplacement  </a:t>
                    </a:r>
                    <a:r>
                      <a:rPr lang="fr-FR" sz="1100" b="1" u="sng" dirty="0"/>
                      <a:t>avant 12h00. </a:t>
                    </a:r>
                  </a:p>
                  <a:p>
                    <a:r>
                      <a:rPr lang="en-US" sz="1100" b="1" i="1" u="sng" dirty="0">
                        <a:solidFill>
                          <a:srgbClr val="0070C0"/>
                        </a:solidFill>
                      </a:rPr>
                      <a:t>Departure: </a:t>
                    </a:r>
                    <a:r>
                      <a:rPr lang="en-US" sz="1100" b="1" i="1" dirty="0">
                        <a:solidFill>
                          <a:srgbClr val="0070C0"/>
                        </a:solidFill>
                      </a:rPr>
                      <a:t>You must vacate your location </a:t>
                    </a:r>
                    <a:r>
                      <a:rPr lang="en-US" sz="1100" b="1" i="1" u="sng" dirty="0">
                        <a:solidFill>
                          <a:srgbClr val="0070C0"/>
                        </a:solidFill>
                      </a:rPr>
                      <a:t>before 12:00.</a:t>
                    </a:r>
                  </a:p>
                </p:txBody>
              </p:sp>
            </p:grpSp>
            <p:pic>
              <p:nvPicPr>
                <p:cNvPr id="1047" name="Image 12" descr="Description : C:\Users\Utilisateur\AppData\Local\Microsoft\Windows\INetCache\IE\3P77OAYU\Station_Clock.svg[1]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931" y="4241638"/>
                  <a:ext cx="402431" cy="4586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4" name="Ellipse 203"/>
              <p:cNvSpPr/>
              <p:nvPr/>
            </p:nvSpPr>
            <p:spPr>
              <a:xfrm>
                <a:off x="200506" y="6308026"/>
                <a:ext cx="57297" cy="8524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1" name="Ellipse 200"/>
            <p:cNvSpPr/>
            <p:nvPr/>
          </p:nvSpPr>
          <p:spPr>
            <a:xfrm>
              <a:off x="200506" y="5777140"/>
              <a:ext cx="57297" cy="852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988643" y="2657547"/>
            <a:ext cx="1903385" cy="2761775"/>
            <a:chOff x="2970829" y="3220475"/>
            <a:chExt cx="1903385" cy="2900442"/>
          </a:xfrm>
        </p:grpSpPr>
        <p:grpSp>
          <p:nvGrpSpPr>
            <p:cNvPr id="214" name="Groupe 213"/>
            <p:cNvGrpSpPr/>
            <p:nvPr/>
          </p:nvGrpSpPr>
          <p:grpSpPr>
            <a:xfrm>
              <a:off x="2970829" y="3220475"/>
              <a:ext cx="1903385" cy="2900442"/>
              <a:chOff x="93610" y="1287512"/>
              <a:chExt cx="2132566" cy="3275522"/>
            </a:xfrm>
          </p:grpSpPr>
          <p:grpSp>
            <p:nvGrpSpPr>
              <p:cNvPr id="216" name="Groupe 215"/>
              <p:cNvGrpSpPr/>
              <p:nvPr/>
            </p:nvGrpSpPr>
            <p:grpSpPr>
              <a:xfrm>
                <a:off x="129270" y="1287512"/>
                <a:ext cx="2061247" cy="3275522"/>
                <a:chOff x="820275" y="1060956"/>
                <a:chExt cx="2808312" cy="3369738"/>
              </a:xfrm>
            </p:grpSpPr>
            <p:sp>
              <p:nvSpPr>
                <p:cNvPr id="219" name="Rectangle à coins arrondis 218"/>
                <p:cNvSpPr/>
                <p:nvPr/>
              </p:nvSpPr>
              <p:spPr>
                <a:xfrm>
                  <a:off x="820275" y="1060956"/>
                  <a:ext cx="2808312" cy="3369738"/>
                </a:xfrm>
                <a:prstGeom prst="roundRect">
                  <a:avLst>
                    <a:gd name="adj" fmla="val 400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Rectangle à coins arrondis 219"/>
                <p:cNvSpPr/>
                <p:nvPr/>
              </p:nvSpPr>
              <p:spPr>
                <a:xfrm>
                  <a:off x="898832" y="1124743"/>
                  <a:ext cx="2651197" cy="62161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400" b="1" dirty="0"/>
                    <a:t>LES ANIMAUX</a:t>
                  </a:r>
                </a:p>
                <a:p>
                  <a:pPr algn="r"/>
                  <a:r>
                    <a:rPr lang="fr-FR" sz="1400" b="1" i="1" dirty="0"/>
                    <a:t>ANIMALS</a:t>
                  </a:r>
                </a:p>
              </p:txBody>
            </p:sp>
          </p:grpSp>
          <p:sp>
            <p:nvSpPr>
              <p:cNvPr id="218" name="ZoneTexte 217"/>
              <p:cNvSpPr txBox="1"/>
              <p:nvPr/>
            </p:nvSpPr>
            <p:spPr>
              <a:xfrm>
                <a:off x="93610" y="2062583"/>
                <a:ext cx="2132566" cy="250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1050" b="1" u="sng" dirty="0"/>
                  <a:t>L</a:t>
                </a:r>
                <a:r>
                  <a:rPr lang="fr-FR" sz="1000" b="1" u="sng" dirty="0"/>
                  <a:t>es chiens de catégorie 1 et 2 ne sont pas autorisés. </a:t>
                </a:r>
              </a:p>
              <a:p>
                <a:r>
                  <a:rPr lang="en-US" sz="1000" b="1" i="1" u="sng" dirty="0">
                    <a:solidFill>
                      <a:srgbClr val="0070C0"/>
                    </a:solidFill>
                  </a:rPr>
                  <a:t>Category 1 and 2 dogs are not allowed.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fr-FR" sz="1000" b="1" dirty="0"/>
                  <a:t>Les animaux sont admis avec le carnet de vaccinations à jour et </a:t>
                </a:r>
                <a:r>
                  <a:rPr lang="fr-FR" sz="1000" b="1" u="sng" dirty="0"/>
                  <a:t>seront tenus en laisse sur le camping.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Animals are admitted with the updated vaccination booklet</a:t>
                </a:r>
                <a:br>
                  <a:rPr lang="en-US" sz="1000" b="1" i="1" dirty="0">
                    <a:solidFill>
                      <a:srgbClr val="0070C0"/>
                    </a:solidFill>
                  </a:rPr>
                </a:br>
                <a:r>
                  <a:rPr lang="en-US" sz="1000" b="1" i="1" dirty="0">
                    <a:solidFill>
                      <a:srgbClr val="0070C0"/>
                    </a:solidFill>
                  </a:rPr>
                  <a:t>and </a:t>
                </a:r>
                <a:r>
                  <a:rPr lang="en-US" sz="1000" b="1" i="1" u="sng" dirty="0">
                    <a:solidFill>
                      <a:srgbClr val="0070C0"/>
                    </a:solidFill>
                  </a:rPr>
                  <a:t>need to be on leash on the campsite.</a:t>
                </a:r>
                <a:endParaRPr lang="en-US" sz="1050" b="1" i="1" u="sng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050" name="Picture 26" descr="C:\Users\Utilisateur\AppData\Local\Microsoft\Windows\INetCache\IE\5HUUN8WX\dog-41431_960_72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082" y="3341790"/>
              <a:ext cx="491432" cy="38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e 50"/>
          <p:cNvGrpSpPr/>
          <p:nvPr/>
        </p:nvGrpSpPr>
        <p:grpSpPr>
          <a:xfrm>
            <a:off x="4939123" y="2658075"/>
            <a:ext cx="1868559" cy="3270176"/>
            <a:chOff x="4892916" y="3220473"/>
            <a:chExt cx="1868559" cy="2724388"/>
          </a:xfrm>
        </p:grpSpPr>
        <p:grpSp>
          <p:nvGrpSpPr>
            <p:cNvPr id="236" name="Groupe 235"/>
            <p:cNvGrpSpPr/>
            <p:nvPr/>
          </p:nvGrpSpPr>
          <p:grpSpPr>
            <a:xfrm>
              <a:off x="4892916" y="3220473"/>
              <a:ext cx="1868559" cy="2724388"/>
              <a:chOff x="129270" y="1287511"/>
              <a:chExt cx="2093546" cy="3076702"/>
            </a:xfrm>
          </p:grpSpPr>
          <p:grpSp>
            <p:nvGrpSpPr>
              <p:cNvPr id="237" name="Groupe 236"/>
              <p:cNvGrpSpPr/>
              <p:nvPr/>
            </p:nvGrpSpPr>
            <p:grpSpPr>
              <a:xfrm>
                <a:off x="129270" y="1287511"/>
                <a:ext cx="2061247" cy="2955576"/>
                <a:chOff x="820275" y="1060955"/>
                <a:chExt cx="2808312" cy="3040589"/>
              </a:xfrm>
            </p:grpSpPr>
            <p:sp>
              <p:nvSpPr>
                <p:cNvPr id="239" name="Rectangle à coins arrondis 238"/>
                <p:cNvSpPr/>
                <p:nvPr/>
              </p:nvSpPr>
              <p:spPr>
                <a:xfrm>
                  <a:off x="820275" y="1060955"/>
                  <a:ext cx="2808312" cy="3040589"/>
                </a:xfrm>
                <a:prstGeom prst="roundRect">
                  <a:avLst>
                    <a:gd name="adj" fmla="val 400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Rectangle à coins arrondis 239"/>
                <p:cNvSpPr/>
                <p:nvPr/>
              </p:nvSpPr>
              <p:spPr>
                <a:xfrm>
                  <a:off x="898832" y="1124743"/>
                  <a:ext cx="2651198" cy="488557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400" b="1" dirty="0"/>
                    <a:t>ENVIRONNEMENT</a:t>
                  </a:r>
                </a:p>
                <a:p>
                  <a:pPr algn="r"/>
                  <a:r>
                    <a:rPr lang="fr-FR" sz="1400" b="1" i="1" dirty="0"/>
                    <a:t>ENVIRONMENT</a:t>
                  </a:r>
                </a:p>
              </p:txBody>
            </p:sp>
          </p:grpSp>
          <p:sp>
            <p:nvSpPr>
              <p:cNvPr id="238" name="ZoneTexte 237"/>
              <p:cNvSpPr txBox="1"/>
              <p:nvPr/>
            </p:nvSpPr>
            <p:spPr>
              <a:xfrm>
                <a:off x="129270" y="1816018"/>
                <a:ext cx="2093546" cy="254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u="sng" dirty="0"/>
                  <a:t>Merci de ne pas verser de l'eau chaude sur les arbres.</a:t>
                </a:r>
              </a:p>
              <a:p>
                <a:r>
                  <a:rPr lang="en-US" sz="1000" b="1" i="1" u="sng" dirty="0">
                    <a:solidFill>
                      <a:srgbClr val="0070C0"/>
                    </a:solidFill>
                  </a:rPr>
                  <a:t>Please do not pour hot water on the trees.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fr-FR" sz="1000" b="1" dirty="0"/>
                  <a:t>Déposer vos poubelles dans les conteneurs à l’entrée du camping. 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Leave your bins cans in the containers at the entrance of the campsite.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  <a:p>
                <a:r>
                  <a:rPr lang="fr-FR" sz="1000" b="1" dirty="0"/>
                  <a:t>Les lumières et l’eau chaude des sanitaires se coupent à 23h.</a:t>
                </a:r>
                <a:endParaRPr lang="fr-FR" sz="1000" dirty="0"/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Lights and hot water of bathroom switch off at 23:00.</a:t>
                </a:r>
              </a:p>
              <a:p>
                <a:endParaRPr lang="en-US" sz="1000" b="1" i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051" name="Picture 27" descr="C:\Users\Utilisateur\AppData\Local\Microsoft\Windows\INetCache\IE\0MH1BI9T\Environment-PNG-Pic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259" y="3338588"/>
              <a:ext cx="353729" cy="349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6" name="Groupe 1035"/>
          <p:cNvGrpSpPr/>
          <p:nvPr/>
        </p:nvGrpSpPr>
        <p:grpSpPr>
          <a:xfrm>
            <a:off x="4912209" y="5865412"/>
            <a:ext cx="1903385" cy="2304256"/>
            <a:chOff x="2957703" y="6393160"/>
            <a:chExt cx="1903385" cy="2304256"/>
          </a:xfrm>
        </p:grpSpPr>
        <p:grpSp>
          <p:nvGrpSpPr>
            <p:cNvPr id="312" name="Groupe 311"/>
            <p:cNvGrpSpPr/>
            <p:nvPr/>
          </p:nvGrpSpPr>
          <p:grpSpPr>
            <a:xfrm>
              <a:off x="2957703" y="6393160"/>
              <a:ext cx="1903385" cy="2304256"/>
              <a:chOff x="93610" y="1287512"/>
              <a:chExt cx="2132566" cy="3325848"/>
            </a:xfrm>
          </p:grpSpPr>
          <p:grpSp>
            <p:nvGrpSpPr>
              <p:cNvPr id="314" name="Groupe 313"/>
              <p:cNvGrpSpPr/>
              <p:nvPr/>
            </p:nvGrpSpPr>
            <p:grpSpPr>
              <a:xfrm>
                <a:off x="129271" y="1287512"/>
                <a:ext cx="2061246" cy="3325848"/>
                <a:chOff x="820276" y="1060956"/>
                <a:chExt cx="2808310" cy="3421511"/>
              </a:xfrm>
            </p:grpSpPr>
            <p:sp>
              <p:nvSpPr>
                <p:cNvPr id="316" name="Rectangle à coins arrondis 315"/>
                <p:cNvSpPr/>
                <p:nvPr/>
              </p:nvSpPr>
              <p:spPr>
                <a:xfrm>
                  <a:off x="820276" y="1060956"/>
                  <a:ext cx="2808310" cy="3421511"/>
                </a:xfrm>
                <a:prstGeom prst="roundRect">
                  <a:avLst>
                    <a:gd name="adj" fmla="val 400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7" name="Rectangle à coins arrondis 316"/>
                <p:cNvSpPr/>
                <p:nvPr/>
              </p:nvSpPr>
              <p:spPr>
                <a:xfrm>
                  <a:off x="898832" y="1124744"/>
                  <a:ext cx="2651197" cy="779929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400" b="1" dirty="0"/>
                    <a:t>VISITEUR</a:t>
                  </a:r>
                </a:p>
                <a:p>
                  <a:pPr algn="r"/>
                  <a:r>
                    <a:rPr lang="fr-FR" sz="1400" b="1" i="1" dirty="0"/>
                    <a:t>VISITOR</a:t>
                  </a:r>
                </a:p>
              </p:txBody>
            </p:sp>
          </p:grpSp>
          <p:sp>
            <p:nvSpPr>
              <p:cNvPr id="315" name="ZoneTexte 314"/>
              <p:cNvSpPr txBox="1"/>
              <p:nvPr/>
            </p:nvSpPr>
            <p:spPr>
              <a:xfrm>
                <a:off x="93610" y="2139145"/>
                <a:ext cx="2132566" cy="24654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sz="1000" b="1" dirty="0"/>
                  <a:t>Les visiteurs devront se présenter à la réception et devront </a:t>
                </a:r>
                <a:r>
                  <a:rPr lang="fr-FR" sz="1000" b="1" u="sng" dirty="0"/>
                  <a:t>laisser leur véhicule à l'extérieur du camping le long du chemin.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000" b="1" i="1" dirty="0">
                    <a:solidFill>
                      <a:srgbClr val="0070C0"/>
                    </a:solidFill>
                  </a:rPr>
                  <a:t>Visitors will have to go to the reception and </a:t>
                </a:r>
                <a:r>
                  <a:rPr lang="en-US" sz="1000" b="1" i="1" u="sng" dirty="0">
                    <a:solidFill>
                      <a:srgbClr val="0070C0"/>
                    </a:solidFill>
                  </a:rPr>
                  <a:t>will have to leave their vehicle on the visitor outside the campsite along the path.</a:t>
                </a:r>
                <a:endParaRPr lang="en-US" sz="1000" b="1" i="1" u="sng" dirty="0">
                  <a:solidFill>
                    <a:srgbClr val="0070C0"/>
                  </a:solidFill>
                  <a:cs typeface="Calibri"/>
                </a:endParaRPr>
              </a:p>
            </p:txBody>
          </p:sp>
        </p:grpSp>
        <p:pic>
          <p:nvPicPr>
            <p:cNvPr id="1052" name="Picture 28" descr="C:\Users\Utilisateur\AppData\Local\Microsoft\Windows\INetCache\IE\7PL02PDB\800px-Myspacelogo2013_icon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968" y="6504374"/>
              <a:ext cx="712700" cy="47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4" name="Groupe 1053"/>
          <p:cNvGrpSpPr/>
          <p:nvPr/>
        </p:nvGrpSpPr>
        <p:grpSpPr>
          <a:xfrm>
            <a:off x="72548" y="5502208"/>
            <a:ext cx="4855575" cy="3291094"/>
            <a:chOff x="77832" y="6241555"/>
            <a:chExt cx="4855575" cy="3291094"/>
          </a:xfrm>
        </p:grpSpPr>
        <p:grpSp>
          <p:nvGrpSpPr>
            <p:cNvPr id="326" name="Groupe 325"/>
            <p:cNvGrpSpPr/>
            <p:nvPr/>
          </p:nvGrpSpPr>
          <p:grpSpPr>
            <a:xfrm>
              <a:off x="77832" y="6241555"/>
              <a:ext cx="4855575" cy="3291094"/>
              <a:chOff x="113661" y="1287511"/>
              <a:chExt cx="3529623" cy="4750203"/>
            </a:xfrm>
          </p:grpSpPr>
          <p:grpSp>
            <p:nvGrpSpPr>
              <p:cNvPr id="328" name="Groupe 327"/>
              <p:cNvGrpSpPr/>
              <p:nvPr/>
            </p:nvGrpSpPr>
            <p:grpSpPr>
              <a:xfrm>
                <a:off x="129270" y="1287511"/>
                <a:ext cx="3464192" cy="4750203"/>
                <a:chOff x="820275" y="1060955"/>
                <a:chExt cx="4719730" cy="4886836"/>
              </a:xfrm>
            </p:grpSpPr>
            <p:sp>
              <p:nvSpPr>
                <p:cNvPr id="330" name="Rectangle à coins arrondis 329"/>
                <p:cNvSpPr/>
                <p:nvPr/>
              </p:nvSpPr>
              <p:spPr>
                <a:xfrm>
                  <a:off x="820275" y="1060955"/>
                  <a:ext cx="4719730" cy="4886836"/>
                </a:xfrm>
                <a:prstGeom prst="roundRect">
                  <a:avLst>
                    <a:gd name="adj" fmla="val 400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1" name="Rectangle à coins arrondis 330"/>
                <p:cNvSpPr/>
                <p:nvPr/>
              </p:nvSpPr>
              <p:spPr>
                <a:xfrm>
                  <a:off x="898831" y="1124743"/>
                  <a:ext cx="4590815" cy="779929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fr-FR" sz="1400" b="1" dirty="0"/>
                    <a:t>INFORMATION &amp; OBLIGATION</a:t>
                  </a:r>
                </a:p>
                <a:p>
                  <a:pPr algn="r"/>
                  <a:r>
                    <a:rPr lang="fr-FR" sz="1400" b="1" i="1" dirty="0"/>
                    <a:t>INFORMATION &amp; OBLIGATION</a:t>
                  </a:r>
                </a:p>
              </p:txBody>
            </p:sp>
          </p:grpSp>
          <p:sp>
            <p:nvSpPr>
              <p:cNvPr id="329" name="ZoneTexte 328"/>
              <p:cNvSpPr txBox="1"/>
              <p:nvPr/>
            </p:nvSpPr>
            <p:spPr>
              <a:xfrm>
                <a:off x="113661" y="2086791"/>
                <a:ext cx="3529623" cy="3909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fr-FR" sz="1000" b="1" dirty="0">
                    <a:solidFill>
                      <a:schemeClr val="accent6">
                        <a:lumMod val="75000"/>
                      </a:schemeClr>
                    </a:solidFill>
                  </a:rPr>
                  <a:t>		FERMETURE DU PORTAIL ENTRE 22h30 ET 8h30.</a:t>
                </a:r>
              </a:p>
              <a:p>
                <a:r>
                  <a:rPr lang="en-US" sz="1000" b="1" i="1" dirty="0">
                    <a:solidFill>
                      <a:srgbClr val="C00000"/>
                    </a:solidFill>
                  </a:rPr>
                  <a:t>		CLOSING OF THE GATE BETWEEN 22:30 AND 8:30</a:t>
                </a:r>
                <a:r>
                  <a:rPr lang="fr-FR" sz="1000" b="1" i="1" dirty="0">
                    <a:solidFill>
                      <a:srgbClr val="C00000"/>
                    </a:solidFill>
                  </a:rPr>
                  <a:t>.</a:t>
                </a:r>
                <a:endParaRPr lang="en-US" sz="1000" b="1" i="1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1000" b="1" dirty="0"/>
                  <a:t>Les enfants doivent </a:t>
                </a:r>
                <a:r>
                  <a:rPr lang="fr-FR" sz="1000" b="1" u="sng" dirty="0"/>
                  <a:t>toujours</a:t>
                </a:r>
                <a:r>
                  <a:rPr lang="fr-FR" sz="1000" b="1" dirty="0"/>
                  <a:t> être sous la surveillance de leurs parents.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Children must </a:t>
                </a:r>
                <a:r>
                  <a:rPr lang="en-US" sz="1000" b="1" i="1" u="sng" dirty="0">
                    <a:solidFill>
                      <a:srgbClr val="0070C0"/>
                    </a:solidFill>
                  </a:rPr>
                  <a:t>always</a:t>
                </a:r>
                <a:r>
                  <a:rPr lang="en-US" sz="1000" b="1" i="1" dirty="0">
                    <a:solidFill>
                      <a:srgbClr val="0070C0"/>
                    </a:solidFill>
                  </a:rPr>
                  <a:t> be under the supervision of their parents.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u="sng" dirty="0"/>
                  <a:t>Les mineurs sans l’un des parents sera refusé.</a:t>
                </a:r>
                <a:r>
                  <a:rPr lang="fr-FR" sz="1000" b="1" dirty="0"/>
                  <a:t>	</a:t>
                </a:r>
                <a:r>
                  <a:rPr lang="fr-FR" sz="1000" b="1" dirty="0">
                    <a:solidFill>
                      <a:schemeClr val="accent6">
                        <a:lumMod val="75000"/>
                      </a:schemeClr>
                    </a:solidFill>
                  </a:rPr>
                  <a:t>                  PAS DE BRUIT APRES 22h.</a:t>
                </a:r>
              </a:p>
              <a:p>
                <a:r>
                  <a:rPr lang="en-US" sz="1000" b="1" i="1" u="sng" dirty="0">
                    <a:solidFill>
                      <a:srgbClr val="0070C0"/>
                    </a:solidFill>
                  </a:rPr>
                  <a:t>Young under 18  without one of the parents will be refused.</a:t>
                </a:r>
                <a:r>
                  <a:rPr lang="fr-FR" sz="1000" dirty="0"/>
                  <a:t> </a:t>
                </a:r>
                <a:r>
                  <a:rPr lang="fr-FR" sz="1000" dirty="0">
                    <a:solidFill>
                      <a:srgbClr val="C00000"/>
                    </a:solidFill>
                  </a:rPr>
                  <a:t>        </a:t>
                </a:r>
                <a:r>
                  <a:rPr lang="fr-FR" sz="1000" b="1" i="1" dirty="0">
                    <a:solidFill>
                      <a:srgbClr val="C00000"/>
                    </a:solidFill>
                  </a:rPr>
                  <a:t>NO NOISE AFTER 22:00.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dirty="0"/>
                  <a:t>Je préviens pour toute annulation, retard ou prolongation de séjour.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I warn for any cancellation, delay or extension of stay.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dirty="0"/>
                  <a:t>Je règle la veille de mon départ et je nettoie mon emplacement.	   </a:t>
                </a:r>
                <a:r>
                  <a:rPr lang="fr-FR" sz="1000" b="1" dirty="0">
                    <a:solidFill>
                      <a:schemeClr val="accent6">
                        <a:lumMod val="75000"/>
                      </a:schemeClr>
                    </a:solidFill>
                  </a:rPr>
                  <a:t>ROULEZ AU PAS. 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I settle the day before I leave and clean my location.</a:t>
                </a:r>
                <a:r>
                  <a:rPr lang="fr-FR" sz="1000" dirty="0"/>
                  <a:t> 	     </a:t>
                </a:r>
                <a:r>
                  <a:rPr lang="fr-FR" sz="1000" b="1" i="1" dirty="0">
                    <a:solidFill>
                      <a:srgbClr val="C00000"/>
                    </a:solidFill>
                  </a:rPr>
                  <a:t>DRIVE SLOWLY.</a:t>
                </a:r>
                <a:endParaRPr lang="en-US" sz="1000" b="1" i="1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1000" b="1" u="sng" dirty="0"/>
                  <a:t>Barbecue interdit hors zone réservée à cet effet.</a:t>
                </a:r>
                <a:r>
                  <a:rPr lang="fr-FR" sz="1000" b="1" dirty="0"/>
                  <a:t>	                     PAS DE GARAGE MORT.</a:t>
                </a:r>
              </a:p>
              <a:p>
                <a:r>
                  <a:rPr lang="en-US" sz="1000" b="1" i="1" u="sng" dirty="0">
                    <a:solidFill>
                      <a:srgbClr val="0070C0"/>
                    </a:solidFill>
                  </a:rPr>
                  <a:t>Barbecue prohibited outside area reserved for this purpose.</a:t>
                </a:r>
                <a:r>
                  <a:rPr lang="fr-FR" sz="1000" dirty="0"/>
                  <a:t>     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PROHIBITED WINTERING.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dirty="0"/>
                  <a:t>Au-delà de 15 minutes de stationnement  les voitures supplémentaires seront facturées.</a:t>
                </a:r>
              </a:p>
              <a:p>
                <a:r>
                  <a:rPr lang="en-US" sz="1000" b="1" i="1" dirty="0">
                    <a:solidFill>
                      <a:srgbClr val="0070C0"/>
                    </a:solidFill>
                  </a:rPr>
                  <a:t>Beyond 15 minutes extra cars parking will be charged.</a:t>
                </a:r>
                <a:endParaRPr lang="fr-FR" sz="1000" b="1" i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053" name="Picture 29" descr="C:\Users\Utilisateur\AppData\Local\Microsoft\Windows\INetCache\IE\0MH1BI9T\1024px-Information_orange.svg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25" y="6284515"/>
              <a:ext cx="510807" cy="510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" name="Groupe 321"/>
          <p:cNvGrpSpPr/>
          <p:nvPr/>
        </p:nvGrpSpPr>
        <p:grpSpPr>
          <a:xfrm>
            <a:off x="104452" y="8865162"/>
            <a:ext cx="4755133" cy="481907"/>
            <a:chOff x="810846" y="790824"/>
            <a:chExt cx="8484885" cy="5189719"/>
          </a:xfrm>
          <a:solidFill>
            <a:srgbClr val="FFFF00">
              <a:alpha val="65000"/>
            </a:srgbClr>
          </a:solidFill>
        </p:grpSpPr>
        <p:sp>
          <p:nvSpPr>
            <p:cNvPr id="323" name="Rectangle à coins arrondis 322"/>
            <p:cNvSpPr/>
            <p:nvPr/>
          </p:nvSpPr>
          <p:spPr>
            <a:xfrm>
              <a:off x="810846" y="867974"/>
              <a:ext cx="8419358" cy="5112569"/>
            </a:xfrm>
            <a:prstGeom prst="roundRect">
              <a:avLst>
                <a:gd name="adj" fmla="val 19056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4" name="ZoneTexte 323"/>
            <p:cNvSpPr txBox="1"/>
            <p:nvPr/>
          </p:nvSpPr>
          <p:spPr>
            <a:xfrm>
              <a:off x="810846" y="790824"/>
              <a:ext cx="8484885" cy="464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Merci de respecter les autres campeurs, les installations, la nature et le calme. </a:t>
              </a:r>
            </a:p>
            <a:p>
              <a:r>
                <a:rPr lang="en-US" sz="1100" b="1" i="1" dirty="0">
                  <a:solidFill>
                    <a:srgbClr val="0070C0"/>
                  </a:solidFill>
                </a:rPr>
                <a:t>Thank you for respecting other campers, facilities, nature and calm.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FC55DA14-6C95-4F0F-B187-855EF9D7D955}"/>
              </a:ext>
            </a:extLst>
          </p:cNvPr>
          <p:cNvGrpSpPr/>
          <p:nvPr/>
        </p:nvGrpSpPr>
        <p:grpSpPr>
          <a:xfrm>
            <a:off x="696332" y="5687834"/>
            <a:ext cx="1232684" cy="743491"/>
            <a:chOff x="1049826" y="5641257"/>
            <a:chExt cx="1029970" cy="578485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E91884B-DAC7-4BEB-A7BE-B83B4C76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23" b="10116"/>
            <a:stretch/>
          </p:blipFill>
          <p:spPr bwMode="auto">
            <a:xfrm>
              <a:off x="1049826" y="5641257"/>
              <a:ext cx="793750" cy="4483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EF6C29F8-9498-464E-963B-951AC784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752771" y="5892717"/>
              <a:ext cx="327025" cy="327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8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4599277" y="642498"/>
            <a:ext cx="2120877" cy="5246606"/>
            <a:chOff x="4573038" y="621206"/>
            <a:chExt cx="2120877" cy="4969622"/>
          </a:xfrm>
        </p:grpSpPr>
        <p:grpSp>
          <p:nvGrpSpPr>
            <p:cNvPr id="129" name="Groupe 128"/>
            <p:cNvGrpSpPr/>
            <p:nvPr/>
          </p:nvGrpSpPr>
          <p:grpSpPr>
            <a:xfrm>
              <a:off x="4573038" y="621206"/>
              <a:ext cx="2120877" cy="4969622"/>
              <a:chOff x="83568" y="1289500"/>
              <a:chExt cx="2120877" cy="4969622"/>
            </a:xfrm>
          </p:grpSpPr>
          <p:grpSp>
            <p:nvGrpSpPr>
              <p:cNvPr id="134" name="Groupe 133"/>
              <p:cNvGrpSpPr/>
              <p:nvPr/>
            </p:nvGrpSpPr>
            <p:grpSpPr>
              <a:xfrm>
                <a:off x="83569" y="1289500"/>
                <a:ext cx="2120876" cy="4969622"/>
                <a:chOff x="758010" y="1063001"/>
                <a:chExt cx="2889553" cy="5112568"/>
              </a:xfrm>
            </p:grpSpPr>
            <p:sp>
              <p:nvSpPr>
                <p:cNvPr id="137" name="Rectangle à coins arrondis 136"/>
                <p:cNvSpPr/>
                <p:nvPr/>
              </p:nvSpPr>
              <p:spPr>
                <a:xfrm>
                  <a:off x="758010" y="1063001"/>
                  <a:ext cx="2889553" cy="5112568"/>
                </a:xfrm>
                <a:prstGeom prst="roundRect">
                  <a:avLst>
                    <a:gd name="adj" fmla="val 400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9" name="Rectangle à coins arrondis 138"/>
                <p:cNvSpPr/>
                <p:nvPr/>
              </p:nvSpPr>
              <p:spPr>
                <a:xfrm>
                  <a:off x="898833" y="1154261"/>
                  <a:ext cx="2651198" cy="53479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ACCIDENT</a:t>
                  </a:r>
                </a:p>
                <a:p>
                  <a:pPr algn="ctr"/>
                  <a:r>
                    <a:rPr lang="fr-FR" sz="1400" b="1" i="1" dirty="0">
                      <a:solidFill>
                        <a:schemeClr val="tx1"/>
                      </a:solidFill>
                    </a:rPr>
                    <a:t>ACCIDENT</a:t>
                  </a:r>
                </a:p>
              </p:txBody>
            </p:sp>
          </p:grpSp>
          <p:sp>
            <p:nvSpPr>
              <p:cNvPr id="131" name="ZoneTexte 130"/>
              <p:cNvSpPr txBox="1"/>
              <p:nvPr/>
            </p:nvSpPr>
            <p:spPr>
              <a:xfrm>
                <a:off x="83569" y="3530797"/>
                <a:ext cx="2112313" cy="59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/>
                  <a:t>Appelez ou faites appeler les services de secours.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fr-FR" sz="1000" b="1" i="1" dirty="0">
                    <a:solidFill>
                      <a:srgbClr val="0070C0"/>
                    </a:solidFill>
                  </a:rPr>
                  <a:t>Call the emergency services</a:t>
                </a:r>
              </a:p>
            </p:txBody>
          </p:sp>
          <p:sp>
            <p:nvSpPr>
              <p:cNvPr id="132" name="ZoneTexte 131"/>
              <p:cNvSpPr txBox="1"/>
              <p:nvPr/>
            </p:nvSpPr>
            <p:spPr>
              <a:xfrm>
                <a:off x="83568" y="1898052"/>
                <a:ext cx="2117677" cy="88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/>
                  <a:t>Si vous êtes témoin d’un accident, prévenez immédiatement  la réception.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fr-FR" sz="1000" b="1" i="1" dirty="0">
                    <a:solidFill>
                      <a:srgbClr val="0070C0"/>
                    </a:solidFill>
                  </a:rPr>
                  <a:t>Call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reception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immediately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should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you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witness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an accident.</a:t>
                </a:r>
              </a:p>
            </p:txBody>
          </p:sp>
          <p:sp>
            <p:nvSpPr>
              <p:cNvPr id="144" name="ZoneTexte 143"/>
              <p:cNvSpPr txBox="1"/>
              <p:nvPr/>
            </p:nvSpPr>
            <p:spPr>
              <a:xfrm>
                <a:off x="83569" y="5012627"/>
                <a:ext cx="2117676" cy="1180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/>
                  <a:t>Restez à coté de la victime en attendant les secours. Eloignez le public.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fr-FR" sz="1000" b="1" i="1" dirty="0" err="1">
                    <a:solidFill>
                      <a:srgbClr val="0070C0"/>
                    </a:solidFill>
                  </a:rPr>
                  <a:t>Reamain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close to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victim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until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rescue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team arrives. Move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bystandres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away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from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scene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of the accident. 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686" y="3496376"/>
              <a:ext cx="739208" cy="84795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771220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CONSIGNES DE SECURITE </a:t>
            </a:r>
            <a:r>
              <a:rPr lang="fr-FR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/ SAFETY INSTRUCTIONS </a:t>
            </a:r>
          </a:p>
        </p:txBody>
      </p:sp>
      <p:grpSp>
        <p:nvGrpSpPr>
          <p:cNvPr id="107" name="Groupe 106"/>
          <p:cNvGrpSpPr/>
          <p:nvPr/>
        </p:nvGrpSpPr>
        <p:grpSpPr>
          <a:xfrm>
            <a:off x="2348880" y="7776527"/>
            <a:ext cx="2197473" cy="2039020"/>
            <a:chOff x="737520" y="-1459959"/>
            <a:chExt cx="2993911" cy="7723492"/>
          </a:xfrm>
          <a:solidFill>
            <a:srgbClr val="FFFF00"/>
          </a:solidFill>
        </p:grpSpPr>
        <p:sp>
          <p:nvSpPr>
            <p:cNvPr id="110" name="Rectangle à coins arrondis 109"/>
            <p:cNvSpPr/>
            <p:nvPr/>
          </p:nvSpPr>
          <p:spPr>
            <a:xfrm>
              <a:off x="772571" y="-1459959"/>
              <a:ext cx="2863324" cy="7625262"/>
            </a:xfrm>
            <a:prstGeom prst="roundRect">
              <a:avLst>
                <a:gd name="adj" fmla="val 4008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737520" y="-1459959"/>
              <a:ext cx="2993911" cy="7723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150" b="1" dirty="0"/>
                <a:t>LISEZ ET RESPECTEZ LE REGLEMENT INTERIEUR AFFICHE DANS LE CAMPING.</a:t>
              </a:r>
            </a:p>
            <a:p>
              <a:r>
                <a:rPr lang="fr-FR" sz="1150" b="1" i="1" dirty="0">
                  <a:solidFill>
                    <a:srgbClr val="0070C0"/>
                  </a:solidFill>
                </a:rPr>
                <a:t>FOLLOW THE RULES WHICH ARE POSTED THROUGHOUT THE CAMPSITE.</a:t>
              </a:r>
            </a:p>
            <a:p>
              <a:endParaRPr lang="fr-FR" sz="1150" b="1" i="1" dirty="0">
                <a:solidFill>
                  <a:srgbClr val="0070C0"/>
                </a:solidFill>
              </a:endParaRPr>
            </a:p>
            <a:p>
              <a:r>
                <a:rPr lang="fr-FR" sz="1150" b="1" dirty="0"/>
                <a:t>LE NON-RESPECT DE SES REGLES PEUT ENTRAINER L’EXCLUSION.</a:t>
              </a:r>
            </a:p>
            <a:p>
              <a:r>
                <a:rPr lang="en-US" sz="1150" b="1" i="1" cap="all" dirty="0">
                  <a:solidFill>
                    <a:srgbClr val="0070C0"/>
                  </a:solidFill>
                </a:rPr>
                <a:t>The rules breach may lead to exclusion.</a:t>
              </a:r>
              <a:endParaRPr lang="fr-FR" sz="1150" b="1" i="1" cap="al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27642" y="5727985"/>
            <a:ext cx="2149229" cy="4097085"/>
            <a:chOff x="3990318" y="4888363"/>
            <a:chExt cx="2149229" cy="4097085"/>
          </a:xfrm>
        </p:grpSpPr>
        <p:grpSp>
          <p:nvGrpSpPr>
            <p:cNvPr id="52" name="Groupe 51"/>
            <p:cNvGrpSpPr/>
            <p:nvPr/>
          </p:nvGrpSpPr>
          <p:grpSpPr>
            <a:xfrm>
              <a:off x="3990318" y="4888363"/>
              <a:ext cx="2149229" cy="4097085"/>
              <a:chOff x="129270" y="1287511"/>
              <a:chExt cx="2149229" cy="4626914"/>
            </a:xfrm>
          </p:grpSpPr>
          <p:grpSp>
            <p:nvGrpSpPr>
              <p:cNvPr id="57" name="Groupe 56"/>
              <p:cNvGrpSpPr/>
              <p:nvPr/>
            </p:nvGrpSpPr>
            <p:grpSpPr>
              <a:xfrm>
                <a:off x="129270" y="1287511"/>
                <a:ext cx="2121209" cy="4626914"/>
                <a:chOff x="820275" y="1060955"/>
                <a:chExt cx="2890006" cy="4760001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820275" y="1060955"/>
                  <a:ext cx="2890006" cy="4760001"/>
                </a:xfrm>
                <a:prstGeom prst="roundRect">
                  <a:avLst>
                    <a:gd name="adj" fmla="val 400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Rectangle à coins arrondis 61"/>
                <p:cNvSpPr/>
                <p:nvPr/>
              </p:nvSpPr>
              <p:spPr>
                <a:xfrm>
                  <a:off x="898832" y="1124744"/>
                  <a:ext cx="2739280" cy="637618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/>
                    <a:t>PREVENTION</a:t>
                  </a:r>
                </a:p>
                <a:p>
                  <a:pPr algn="ctr"/>
                  <a:r>
                    <a:rPr lang="fr-FR" sz="1400" b="1" i="1" dirty="0"/>
                    <a:t>PREVENTION</a:t>
                  </a:r>
                </a:p>
              </p:txBody>
            </p:sp>
          </p:grpSp>
          <p:sp>
            <p:nvSpPr>
              <p:cNvPr id="55" name="ZoneTexte 54"/>
              <p:cNvSpPr txBox="1"/>
              <p:nvPr/>
            </p:nvSpPr>
            <p:spPr>
              <a:xfrm>
                <a:off x="177626" y="1961785"/>
                <a:ext cx="2100873" cy="392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150000"/>
                </a:pPr>
                <a:r>
                  <a:rPr lang="fr-FR" sz="1000" b="1" u="sng" dirty="0"/>
                  <a:t>Il est interdit de faire du feu</a:t>
                </a:r>
                <a:r>
                  <a:rPr lang="fr-FR" sz="1000" b="1" dirty="0"/>
                  <a:t> sauf aux emplacements prévus à cet effet.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i="1" dirty="0">
                    <a:solidFill>
                      <a:srgbClr val="0070C0"/>
                    </a:solidFill>
                  </a:rPr>
                  <a:t>Do not light a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fire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beyond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allocated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areas.</a:t>
                </a:r>
              </a:p>
              <a:p>
                <a:pPr>
                  <a:spcBef>
                    <a:spcPts val="600"/>
                  </a:spcBef>
                </a:pPr>
                <a:endParaRPr lang="fr-FR" sz="1000" b="1" i="1" dirty="0">
                  <a:solidFill>
                    <a:srgbClr val="0070C0"/>
                  </a:solidFill>
                </a:endParaRPr>
              </a:p>
              <a:p>
                <a:r>
                  <a:rPr lang="fr-FR" sz="1000" b="1" dirty="0"/>
                  <a:t>En cas de problème électrique, prévenez la réception. </a:t>
                </a:r>
              </a:p>
              <a:p>
                <a:r>
                  <a:rPr lang="fr-FR" sz="1000" b="1" dirty="0"/>
                  <a:t>Ne toucher pas aux installations.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1000" b="1" i="1" dirty="0">
                    <a:solidFill>
                      <a:srgbClr val="0070C0"/>
                    </a:solidFill>
                  </a:rPr>
                  <a:t>In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event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of an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electrical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problem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, call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Reception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. Do not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touch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electrical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installations.</a:t>
                </a:r>
              </a:p>
              <a:p>
                <a:endParaRPr lang="fr-FR" sz="1000" b="1" dirty="0"/>
              </a:p>
              <a:p>
                <a:pPr>
                  <a:buClr>
                    <a:srgbClr val="00B050"/>
                  </a:buClr>
                  <a:buSzPct val="150000"/>
                </a:pPr>
                <a:r>
                  <a:rPr lang="fr-FR" sz="1000" b="1" dirty="0"/>
                  <a:t>Faites très attention en utilisant vos appareils à gaz (réchaud, éclairage). Veilliez à leur stabilité et pensez à couper le gaz après utilisation.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000" b="1" i="1" dirty="0">
                    <a:solidFill>
                      <a:srgbClr val="0070C0"/>
                    </a:solidFill>
                  </a:rPr>
                  <a:t>Be careful when using gas appliances (stove, lamp) . Do not forget to turn off the gas after use.</a:t>
                </a:r>
                <a:r>
                  <a:rPr lang="fr-FR" sz="1000" b="1" dirty="0"/>
                  <a:t> </a:t>
                </a: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4019328" y="6628923"/>
              <a:ext cx="57297" cy="8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021062" y="5577216"/>
              <a:ext cx="57297" cy="8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021062" y="7773942"/>
              <a:ext cx="57297" cy="8524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0" y="632520"/>
            <a:ext cx="6573073" cy="4969622"/>
            <a:chOff x="0" y="1279522"/>
            <a:chExt cx="6573073" cy="4969622"/>
          </a:xfrm>
        </p:grpSpPr>
        <p:grpSp>
          <p:nvGrpSpPr>
            <p:cNvPr id="70" name="Groupe 69"/>
            <p:cNvGrpSpPr/>
            <p:nvPr/>
          </p:nvGrpSpPr>
          <p:grpSpPr>
            <a:xfrm>
              <a:off x="134633" y="1279522"/>
              <a:ext cx="6438440" cy="4969622"/>
              <a:chOff x="827582" y="1052736"/>
              <a:chExt cx="8771948" cy="5112568"/>
            </a:xfrm>
          </p:grpSpPr>
          <p:grpSp>
            <p:nvGrpSpPr>
              <p:cNvPr id="74" name="Groupe 73"/>
              <p:cNvGrpSpPr/>
              <p:nvPr/>
            </p:nvGrpSpPr>
            <p:grpSpPr>
              <a:xfrm>
                <a:off x="827582" y="1052736"/>
                <a:ext cx="2880482" cy="5112568"/>
                <a:chOff x="827582" y="1052736"/>
                <a:chExt cx="2880482" cy="5112568"/>
              </a:xfrm>
            </p:grpSpPr>
            <p:sp>
              <p:nvSpPr>
                <p:cNvPr id="77" name="Rectangle à coins arrondis 76"/>
                <p:cNvSpPr/>
                <p:nvPr/>
              </p:nvSpPr>
              <p:spPr>
                <a:xfrm>
                  <a:off x="827583" y="1052736"/>
                  <a:ext cx="2880481" cy="5112568"/>
                </a:xfrm>
                <a:prstGeom prst="roundRect">
                  <a:avLst>
                    <a:gd name="adj" fmla="val 400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14" name="Groupe 113"/>
                <p:cNvGrpSpPr/>
                <p:nvPr/>
              </p:nvGrpSpPr>
              <p:grpSpPr>
                <a:xfrm>
                  <a:off x="827582" y="1124744"/>
                  <a:ext cx="2809901" cy="1693986"/>
                  <a:chOff x="827582" y="1124744"/>
                  <a:chExt cx="2809901" cy="1693986"/>
                </a:xfrm>
              </p:grpSpPr>
              <p:sp>
                <p:nvSpPr>
                  <p:cNvPr id="115" name="Rectangle à coins arrondis 114"/>
                  <p:cNvSpPr/>
                  <p:nvPr/>
                </p:nvSpPr>
                <p:spPr>
                  <a:xfrm>
                    <a:off x="898832" y="1124744"/>
                    <a:ext cx="2651198" cy="599208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1400" b="1" dirty="0"/>
                      <a:t>INCENDIE</a:t>
                    </a:r>
                  </a:p>
                  <a:p>
                    <a:pPr algn="ctr"/>
                    <a:r>
                      <a:rPr lang="fr-FR" sz="1400" b="1" i="1" dirty="0"/>
                      <a:t>IN THE EVENT OF FIRE</a:t>
                    </a:r>
                  </a:p>
                </p:txBody>
              </p:sp>
              <p:sp>
                <p:nvSpPr>
                  <p:cNvPr id="116" name="ZoneTexte 115"/>
                  <p:cNvSpPr txBox="1"/>
                  <p:nvPr/>
                </p:nvSpPr>
                <p:spPr>
                  <a:xfrm>
                    <a:off x="827582" y="1758022"/>
                    <a:ext cx="2809901" cy="1060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/>
                      <a:t>GARDEZ VOTRE CALME</a:t>
                    </a:r>
                  </a:p>
                  <a:p>
                    <a:pPr algn="ctr"/>
                    <a:r>
                      <a:rPr lang="fr-FR" sz="1100" b="1" dirty="0"/>
                      <a:t>Prévenez ou faites prévenir la réception.</a:t>
                    </a:r>
                  </a:p>
                  <a:p>
                    <a:pPr algn="ctr">
                      <a:spcBef>
                        <a:spcPts val="600"/>
                      </a:spcBef>
                    </a:pPr>
                    <a:r>
                      <a:rPr lang="fr-FR" sz="1200" b="1" i="1" dirty="0">
                        <a:solidFill>
                          <a:srgbClr val="0070C0"/>
                        </a:solidFill>
                      </a:rPr>
                      <a:t>KEEP CALM</a:t>
                    </a:r>
                  </a:p>
                  <a:p>
                    <a:pPr algn="ctr"/>
                    <a:r>
                      <a:rPr lang="fr-FR" sz="1000" b="1" i="1" dirty="0">
                        <a:solidFill>
                          <a:srgbClr val="0070C0"/>
                        </a:solidFill>
                      </a:rPr>
                      <a:t>Call the </a:t>
                    </a:r>
                    <a:r>
                      <a:rPr lang="fr-FR" sz="1000" b="1" i="1" dirty="0" err="1">
                        <a:solidFill>
                          <a:srgbClr val="0070C0"/>
                        </a:solidFill>
                      </a:rPr>
                      <a:t>reception</a:t>
                    </a:r>
                    <a:r>
                      <a:rPr lang="fr-FR" sz="1000" b="1" i="1" dirty="0">
                        <a:solidFill>
                          <a:srgbClr val="0070C0"/>
                        </a:solidFill>
                      </a:rPr>
                      <a:t> desk.</a:t>
                    </a:r>
                  </a:p>
                </p:txBody>
              </p:sp>
            </p:grpSp>
          </p:grpSp>
          <p:sp>
            <p:nvSpPr>
              <p:cNvPr id="75" name="Rectangle à coins arrondis 74"/>
              <p:cNvSpPr/>
              <p:nvPr/>
            </p:nvSpPr>
            <p:spPr>
              <a:xfrm>
                <a:off x="965156" y="2825599"/>
                <a:ext cx="2488778" cy="576064"/>
              </a:xfrm>
              <a:prstGeom prst="round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18 ou 112</a:t>
                </a:r>
                <a:endParaRPr lang="fr-FR" sz="2400" b="1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6" name="Picture 2" descr="C:\Users\Utilisateur\AppData\Local\Microsoft\Windows\INetCache\IE\7PL02PDB\Red_Phone_Font-Awesome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063" y="2838794"/>
                <a:ext cx="549673" cy="549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" name="Rectangle à coins arrondis 144"/>
              <p:cNvSpPr/>
              <p:nvPr/>
            </p:nvSpPr>
            <p:spPr>
              <a:xfrm>
                <a:off x="7110752" y="2766606"/>
                <a:ext cx="2488778" cy="576064"/>
              </a:xfrm>
              <a:prstGeom prst="round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2400" b="1" dirty="0">
                    <a:solidFill>
                      <a:srgbClr val="FF0000"/>
                    </a:solidFill>
                  </a:rPr>
                  <a:t>18 ou 112</a:t>
                </a:r>
                <a:endParaRPr lang="fr-FR" sz="2400" b="1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46" name="Picture 2" descr="C:\Users\Utilisateur\AppData\Local\Microsoft\Windows\INetCache\IE\7PL02PDB\Red_Phone_Font-Awesome.svg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9955" y="2789503"/>
                <a:ext cx="549673" cy="549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ZoneTexte 70"/>
            <p:cNvSpPr txBox="1"/>
            <p:nvPr/>
          </p:nvSpPr>
          <p:spPr>
            <a:xfrm>
              <a:off x="0" y="3579444"/>
              <a:ext cx="235826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Téléphonez ou faites téléphoner aux sapeurs pompiers.</a:t>
              </a:r>
            </a:p>
            <a:p>
              <a:pPr algn="ctr">
                <a:spcBef>
                  <a:spcPts val="600"/>
                </a:spcBef>
              </a:pPr>
              <a:r>
                <a:rPr lang="fr-FR" sz="1000" b="1" i="1" dirty="0">
                  <a:solidFill>
                    <a:srgbClr val="0070C0"/>
                  </a:solidFill>
                </a:rPr>
                <a:t>Call the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Fire</a:t>
              </a:r>
              <a:r>
                <a:rPr lang="fr-FR" sz="1000" b="1" i="1" dirty="0">
                  <a:solidFill>
                    <a:srgbClr val="0070C0"/>
                  </a:solidFill>
                </a:rPr>
                <a:t> brigade.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42976" y="5071288"/>
              <a:ext cx="2052904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Attaquez le foyer à la base au moyen d’extincteurs sans prendre de risques.</a:t>
              </a:r>
            </a:p>
            <a:p>
              <a:pPr algn="ctr">
                <a:spcBef>
                  <a:spcPts val="600"/>
                </a:spcBef>
              </a:pPr>
              <a:r>
                <a:rPr lang="fr-FR" sz="1000" b="1" i="1" dirty="0" err="1">
                  <a:solidFill>
                    <a:srgbClr val="0070C0"/>
                  </a:solidFill>
                </a:rPr>
                <a:t>Attack</a:t>
              </a:r>
              <a:r>
                <a:rPr lang="fr-FR" sz="1000" b="1" i="1" dirty="0">
                  <a:solidFill>
                    <a:srgbClr val="0070C0"/>
                  </a:solidFill>
                </a:rPr>
                <a:t> the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fire</a:t>
              </a:r>
              <a:r>
                <a:rPr lang="fr-FR" sz="1000" b="1" i="1" dirty="0">
                  <a:solidFill>
                    <a:srgbClr val="0070C0"/>
                  </a:solidFill>
                </a:rPr>
                <a:t> if possible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using</a:t>
              </a:r>
              <a:r>
                <a:rPr lang="fr-FR" sz="1000" b="1" i="1" dirty="0">
                  <a:solidFill>
                    <a:srgbClr val="0070C0"/>
                  </a:solidFill>
                </a:rPr>
                <a:t> the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appliances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provided</a:t>
              </a:r>
              <a:r>
                <a:rPr lang="fr-FR" sz="1000" b="1" i="1" dirty="0">
                  <a:solidFill>
                    <a:srgbClr val="0070C0"/>
                  </a:solidFill>
                </a:rPr>
                <a:t>, but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wihout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taking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risks</a:t>
              </a:r>
              <a:r>
                <a:rPr lang="fr-FR" sz="1000" b="1" i="1" dirty="0">
                  <a:solidFill>
                    <a:srgbClr val="0070C0"/>
                  </a:solidFill>
                </a:rPr>
                <a:t> over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your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own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safety</a:t>
              </a:r>
              <a:r>
                <a:rPr lang="fr-FR" sz="1000" b="1" i="1" dirty="0">
                  <a:solidFill>
                    <a:srgbClr val="0070C0"/>
                  </a:solidFill>
                </a:rPr>
                <a:t>.</a:t>
              </a:r>
            </a:p>
          </p:txBody>
        </p:sp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27" y="4231850"/>
              <a:ext cx="739208" cy="862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e 116"/>
          <p:cNvGrpSpPr/>
          <p:nvPr/>
        </p:nvGrpSpPr>
        <p:grpSpPr>
          <a:xfrm>
            <a:off x="2358262" y="1928664"/>
            <a:ext cx="2140998" cy="5707925"/>
            <a:chOff x="57910" y="1279522"/>
            <a:chExt cx="2140998" cy="4476496"/>
          </a:xfrm>
        </p:grpSpPr>
        <p:grpSp>
          <p:nvGrpSpPr>
            <p:cNvPr id="122" name="Groupe 121"/>
            <p:cNvGrpSpPr/>
            <p:nvPr/>
          </p:nvGrpSpPr>
          <p:grpSpPr>
            <a:xfrm>
              <a:off x="57910" y="1279522"/>
              <a:ext cx="2137973" cy="4476496"/>
              <a:chOff x="723051" y="1052736"/>
              <a:chExt cx="2912845" cy="4605258"/>
            </a:xfrm>
          </p:grpSpPr>
          <p:sp>
            <p:nvSpPr>
              <p:cNvPr id="125" name="Rectangle à coins arrondis 124"/>
              <p:cNvSpPr/>
              <p:nvPr/>
            </p:nvSpPr>
            <p:spPr>
              <a:xfrm>
                <a:off x="723051" y="1052736"/>
                <a:ext cx="2912845" cy="4605258"/>
              </a:xfrm>
              <a:prstGeom prst="roundRect">
                <a:avLst>
                  <a:gd name="adj" fmla="val 400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6" name="Groupe 125"/>
              <p:cNvGrpSpPr/>
              <p:nvPr/>
            </p:nvGrpSpPr>
            <p:grpSpPr>
              <a:xfrm>
                <a:off x="723051" y="1124744"/>
                <a:ext cx="2912845" cy="2346853"/>
                <a:chOff x="723051" y="1124744"/>
                <a:chExt cx="2912845" cy="2346853"/>
              </a:xfrm>
            </p:grpSpPr>
            <p:sp>
              <p:nvSpPr>
                <p:cNvPr id="127" name="Rectangle à coins arrondis 126"/>
                <p:cNvSpPr/>
                <p:nvPr/>
              </p:nvSpPr>
              <p:spPr>
                <a:xfrm>
                  <a:off x="845610" y="1124744"/>
                  <a:ext cx="2704421" cy="38848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/>
                    <a:t>EVACUATION</a:t>
                  </a:r>
                </a:p>
                <a:p>
                  <a:pPr algn="ctr"/>
                  <a:r>
                    <a:rPr lang="fr-FR" sz="1400" b="1" i="1" dirty="0"/>
                    <a:t>EVACUATION</a:t>
                  </a:r>
                </a:p>
              </p:txBody>
            </p:sp>
            <p:sp>
              <p:nvSpPr>
                <p:cNvPr id="128" name="ZoneTexte 127"/>
                <p:cNvSpPr txBox="1"/>
                <p:nvPr/>
              </p:nvSpPr>
              <p:spPr>
                <a:xfrm>
                  <a:off x="723051" y="2167918"/>
                  <a:ext cx="2912845" cy="130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/>
                    <a:t>Dés l’ordre d’évacuation ou à l’audition du signal d’alarme.</a:t>
                  </a:r>
                </a:p>
                <a:p>
                  <a:pPr algn="ctr"/>
                  <a:r>
                    <a:rPr lang="fr-FR" sz="1200" b="1" dirty="0"/>
                    <a:t>GARDEZ VOTRE CALME</a:t>
                  </a:r>
                </a:p>
                <a:p>
                  <a:pPr algn="ctr"/>
                  <a:r>
                    <a:rPr lang="fr-FR" sz="1000" b="1" dirty="0"/>
                    <a:t>Laissez votre véhicule et votre matériel sur place.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fr-FR" sz="1000" b="1" i="1" dirty="0">
                      <a:solidFill>
                        <a:srgbClr val="0070C0"/>
                      </a:solidFill>
                    </a:rPr>
                    <a:t>On </a:t>
                  </a:r>
                  <a:r>
                    <a:rPr lang="fr-FR" sz="1000" b="1" i="1" dirty="0" err="1">
                      <a:solidFill>
                        <a:srgbClr val="0070C0"/>
                      </a:solidFill>
                    </a:rPr>
                    <a:t>hearing</a:t>
                  </a:r>
                  <a:r>
                    <a:rPr lang="fr-FR" sz="1000" b="1" i="1" dirty="0">
                      <a:solidFill>
                        <a:srgbClr val="0070C0"/>
                      </a:solidFill>
                    </a:rPr>
                    <a:t> the </a:t>
                  </a:r>
                  <a:r>
                    <a:rPr lang="fr-FR" sz="1000" b="1" i="1" dirty="0" err="1">
                      <a:solidFill>
                        <a:srgbClr val="0070C0"/>
                      </a:solidFill>
                    </a:rPr>
                    <a:t>fire</a:t>
                  </a:r>
                  <a:r>
                    <a:rPr lang="fr-FR" sz="1000" b="1" i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fr-FR" sz="1000" b="1" i="1" dirty="0" err="1">
                      <a:solidFill>
                        <a:srgbClr val="0070C0"/>
                      </a:solidFill>
                    </a:rPr>
                    <a:t>alarm</a:t>
                  </a:r>
                  <a:r>
                    <a:rPr lang="fr-FR" sz="1000" b="1" i="1" dirty="0">
                      <a:solidFill>
                        <a:srgbClr val="0070C0"/>
                      </a:solidFill>
                    </a:rPr>
                    <a:t>.</a:t>
                  </a:r>
                </a:p>
                <a:p>
                  <a:pPr algn="ctr"/>
                  <a:r>
                    <a:rPr lang="fr-FR" sz="1200" b="1" i="1" dirty="0">
                      <a:solidFill>
                        <a:srgbClr val="0070C0"/>
                      </a:solidFill>
                    </a:rPr>
                    <a:t>KEEP CALM</a:t>
                  </a:r>
                </a:p>
                <a:p>
                  <a:pPr algn="ctr"/>
                  <a:r>
                    <a:rPr lang="en-US" sz="1000" b="1" i="1" dirty="0">
                      <a:solidFill>
                        <a:srgbClr val="0070C0"/>
                      </a:solidFill>
                    </a:rPr>
                    <a:t>Leave your vehicle and equipment on site.</a:t>
                  </a:r>
                  <a:endParaRPr lang="fr-FR" sz="1000" b="1" i="1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119" name="ZoneTexte 118"/>
            <p:cNvSpPr txBox="1"/>
            <p:nvPr/>
          </p:nvSpPr>
          <p:spPr>
            <a:xfrm>
              <a:off x="74255" y="4197384"/>
              <a:ext cx="2124653" cy="73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Dirigez vous vers le point de rassemblement. Ne criez pas.      </a:t>
              </a:r>
            </a:p>
            <a:p>
              <a:pPr algn="ctr"/>
              <a:r>
                <a:rPr lang="fr-FR" sz="1000" b="1" dirty="0"/>
                <a:t>Ne courez pas.  </a:t>
              </a:r>
            </a:p>
            <a:p>
              <a:pPr algn="ctr">
                <a:spcBef>
                  <a:spcPts val="600"/>
                </a:spcBef>
              </a:pPr>
              <a:r>
                <a:rPr lang="fr-FR" sz="1000" b="1" i="1" dirty="0" err="1">
                  <a:solidFill>
                    <a:srgbClr val="0070C0"/>
                  </a:solidFill>
                </a:rPr>
                <a:t>Proceed</a:t>
              </a:r>
              <a:r>
                <a:rPr lang="fr-FR" sz="1000" b="1" i="1" dirty="0">
                  <a:solidFill>
                    <a:srgbClr val="0070C0"/>
                  </a:solidFill>
                </a:rPr>
                <a:t> to the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assembly</a:t>
              </a:r>
              <a:r>
                <a:rPr lang="fr-FR" sz="1000" b="1" i="1" dirty="0">
                  <a:solidFill>
                    <a:srgbClr val="0070C0"/>
                  </a:solidFill>
                </a:rPr>
                <a:t> point.      </a:t>
              </a:r>
            </a:p>
            <a:p>
              <a:pPr algn="ctr"/>
              <a:r>
                <a:rPr lang="fr-FR" sz="1000" b="1" i="1" dirty="0">
                  <a:solidFill>
                    <a:srgbClr val="0070C0"/>
                  </a:solidFill>
                </a:rPr>
                <a:t>Do not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shout</a:t>
              </a:r>
              <a:r>
                <a:rPr lang="fr-FR" sz="1000" b="1" i="1" dirty="0">
                  <a:solidFill>
                    <a:srgbClr val="0070C0"/>
                  </a:solidFill>
                </a:rPr>
                <a:t> or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run</a:t>
              </a:r>
              <a:r>
                <a:rPr lang="fr-FR" sz="1000" b="1" i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92953" y="4954885"/>
              <a:ext cx="2102930" cy="73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Ne revenez pas en arrière sans l’autorisation des services de sécurité.</a:t>
              </a:r>
            </a:p>
            <a:p>
              <a:pPr algn="ctr">
                <a:spcBef>
                  <a:spcPts val="600"/>
                </a:spcBef>
              </a:pPr>
              <a:r>
                <a:rPr lang="fr-FR" sz="1000" b="1" i="1" dirty="0">
                  <a:solidFill>
                    <a:srgbClr val="0070C0"/>
                  </a:solidFill>
                </a:rPr>
                <a:t>Do not return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until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advised</a:t>
              </a:r>
              <a:r>
                <a:rPr lang="fr-FR" sz="1000" b="1" i="1" dirty="0">
                  <a:solidFill>
                    <a:srgbClr val="0070C0"/>
                  </a:solidFill>
                </a:rPr>
                <a:t> by a senior 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officer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that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it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is</a:t>
              </a:r>
              <a:r>
                <a:rPr lang="fr-FR" sz="1000" b="1" i="1" dirty="0">
                  <a:solidFill>
                    <a:srgbClr val="0070C0"/>
                  </a:solidFill>
                </a:rPr>
                <a:t>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safe</a:t>
              </a:r>
              <a:r>
                <a:rPr lang="fr-FR" sz="1000" b="1" i="1" dirty="0">
                  <a:solidFill>
                    <a:srgbClr val="0070C0"/>
                  </a:solidFill>
                </a:rPr>
                <a:t> to do </a:t>
              </a:r>
              <a:r>
                <a:rPr lang="fr-FR" sz="1000" b="1" i="1" dirty="0" err="1">
                  <a:solidFill>
                    <a:srgbClr val="0070C0"/>
                  </a:solidFill>
                </a:rPr>
                <a:t>so</a:t>
              </a:r>
              <a:r>
                <a:rPr lang="fr-FR" sz="1000" b="1" i="1" dirty="0">
                  <a:solidFill>
                    <a:srgbClr val="0070C0"/>
                  </a:solidFill>
                </a:rPr>
                <a:t>.</a:t>
              </a: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4599280" y="6035677"/>
            <a:ext cx="2174447" cy="3759552"/>
            <a:chOff x="3990318" y="4888363"/>
            <a:chExt cx="2114913" cy="4064821"/>
          </a:xfrm>
        </p:grpSpPr>
        <p:grpSp>
          <p:nvGrpSpPr>
            <p:cNvPr id="157" name="Groupe 156"/>
            <p:cNvGrpSpPr/>
            <p:nvPr/>
          </p:nvGrpSpPr>
          <p:grpSpPr>
            <a:xfrm>
              <a:off x="3990318" y="4888363"/>
              <a:ext cx="2114913" cy="4064821"/>
              <a:chOff x="129270" y="1287511"/>
              <a:chExt cx="2114913" cy="4590476"/>
            </a:xfrm>
          </p:grpSpPr>
          <p:grpSp>
            <p:nvGrpSpPr>
              <p:cNvPr id="161" name="Groupe 160"/>
              <p:cNvGrpSpPr/>
              <p:nvPr/>
            </p:nvGrpSpPr>
            <p:grpSpPr>
              <a:xfrm>
                <a:off x="129270" y="1287511"/>
                <a:ext cx="2061247" cy="4583622"/>
                <a:chOff x="820275" y="1060955"/>
                <a:chExt cx="2808312" cy="4715464"/>
              </a:xfrm>
            </p:grpSpPr>
            <p:sp>
              <p:nvSpPr>
                <p:cNvPr id="163" name="Rectangle à coins arrondis 162"/>
                <p:cNvSpPr/>
                <p:nvPr/>
              </p:nvSpPr>
              <p:spPr>
                <a:xfrm>
                  <a:off x="820275" y="1060955"/>
                  <a:ext cx="2808312" cy="4715464"/>
                </a:xfrm>
                <a:prstGeom prst="roundRect">
                  <a:avLst>
                    <a:gd name="adj" fmla="val 400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4" name="Rectangle à coins arrondis 163"/>
                <p:cNvSpPr/>
                <p:nvPr/>
              </p:nvSpPr>
              <p:spPr>
                <a:xfrm>
                  <a:off x="920949" y="1160216"/>
                  <a:ext cx="2614905" cy="683805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>
                      <a:solidFill>
                        <a:schemeClr val="tx1"/>
                      </a:solidFill>
                    </a:rPr>
                    <a:t>RECOMMANDATIONS</a:t>
                  </a:r>
                </a:p>
                <a:p>
                  <a:pPr algn="ctr"/>
                  <a:r>
                    <a:rPr lang="fr-FR" sz="1400" b="1" i="1" dirty="0">
                      <a:solidFill>
                        <a:schemeClr val="tx1"/>
                      </a:solidFill>
                    </a:rPr>
                    <a:t>RECOMMANDATIONS</a:t>
                  </a:r>
                </a:p>
              </p:txBody>
            </p:sp>
          </p:grpSp>
          <p:sp>
            <p:nvSpPr>
              <p:cNvPr id="162" name="ZoneTexte 161"/>
              <p:cNvSpPr txBox="1"/>
              <p:nvPr/>
            </p:nvSpPr>
            <p:spPr>
              <a:xfrm>
                <a:off x="175487" y="2026034"/>
                <a:ext cx="2068696" cy="38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B050"/>
                  </a:buClr>
                  <a:buSzPct val="150000"/>
                </a:pPr>
                <a:r>
                  <a:rPr lang="fr-FR" sz="1000" b="1" dirty="0"/>
                  <a:t>Pour la sécurité de tous, </a:t>
                </a:r>
                <a:r>
                  <a:rPr lang="fr-FR" sz="1000" b="1" u="sng" dirty="0"/>
                  <a:t>roulez lentement dans le camping.</a:t>
                </a:r>
              </a:p>
              <a:p>
                <a:r>
                  <a:rPr lang="fr-FR" sz="1000" b="1" i="1" u="sng" dirty="0">
                    <a:solidFill>
                      <a:srgbClr val="0070C0"/>
                    </a:solidFill>
                  </a:rPr>
                  <a:t>Drive </a:t>
                </a:r>
                <a:r>
                  <a:rPr lang="fr-FR" sz="1000" b="1" i="1" u="sng" dirty="0" err="1">
                    <a:solidFill>
                      <a:srgbClr val="0070C0"/>
                    </a:solidFill>
                  </a:rPr>
                  <a:t>slowly</a:t>
                </a:r>
                <a:r>
                  <a:rPr lang="fr-FR" sz="1000" b="1" i="1" u="sng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in the camp site for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everyone’s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safety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fr-FR" sz="1200" b="1" i="1" dirty="0">
                  <a:solidFill>
                    <a:srgbClr val="0070C0"/>
                  </a:solidFill>
                </a:endParaRPr>
              </a:p>
              <a:p>
                <a:r>
                  <a:rPr lang="fr-FR" sz="1000" b="1" dirty="0"/>
                  <a:t>Respecter la tranquillité de vos voisins, évitez tout bruit de 22h à 8h. (apéro, repas, enfant, chien, music...)</a:t>
                </a:r>
              </a:p>
              <a:p>
                <a:r>
                  <a:rPr lang="fr-FR" sz="1000" b="1" i="1" dirty="0">
                    <a:solidFill>
                      <a:srgbClr val="0070C0"/>
                    </a:solidFill>
                  </a:rPr>
                  <a:t>In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consideration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of, and respect for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your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neighbours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, do not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makeany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noisebetween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22:00 and 8:00. </a:t>
                </a:r>
                <a:r>
                  <a:rPr lang="en-US" sz="1000" b="1" i="1" dirty="0">
                    <a:solidFill>
                      <a:srgbClr val="0070C0"/>
                    </a:solidFill>
                  </a:rPr>
                  <a:t>(</a:t>
                </a:r>
                <a:r>
                  <a:rPr lang="en-US" sz="1000" b="1" i="1" dirty="0" err="1">
                    <a:solidFill>
                      <a:srgbClr val="0070C0"/>
                    </a:solidFill>
                  </a:rPr>
                  <a:t>apero</a:t>
                </a:r>
                <a:r>
                  <a:rPr lang="en-US" sz="1000" b="1" i="1" dirty="0">
                    <a:solidFill>
                      <a:srgbClr val="0070C0"/>
                    </a:solidFill>
                  </a:rPr>
                  <a:t>, meal, child, dog, music ...)</a:t>
                </a:r>
              </a:p>
              <a:p>
                <a:endParaRPr lang="fr-FR" sz="1200" b="1" dirty="0"/>
              </a:p>
              <a:p>
                <a:pPr>
                  <a:buClr>
                    <a:srgbClr val="00B050"/>
                  </a:buClr>
                  <a:buSzPct val="150000"/>
                </a:pPr>
                <a:r>
                  <a:rPr lang="fr-FR" sz="1000" b="1" dirty="0"/>
                  <a:t>Pour la sécurité, surveillez vos enfants sur les aires de jeux.</a:t>
                </a:r>
              </a:p>
              <a:p>
                <a:r>
                  <a:rPr lang="fr-FR" sz="1000" b="1" i="1" dirty="0">
                    <a:solidFill>
                      <a:srgbClr val="0070C0"/>
                    </a:solidFill>
                  </a:rPr>
                  <a:t>For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their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own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safety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,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please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watch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over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your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children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 on the </a:t>
                </a:r>
                <a:r>
                  <a:rPr lang="fr-FR" sz="1000" b="1" i="1" dirty="0" err="1">
                    <a:solidFill>
                      <a:srgbClr val="0070C0"/>
                    </a:solidFill>
                  </a:rPr>
                  <a:t>playground</a:t>
                </a:r>
                <a:r>
                  <a:rPr lang="fr-FR" sz="1000" b="1" i="1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p:grpSp>
        <p:sp>
          <p:nvSpPr>
            <p:cNvPr id="158" name="Ellipse 157"/>
            <p:cNvSpPr/>
            <p:nvPr/>
          </p:nvSpPr>
          <p:spPr>
            <a:xfrm>
              <a:off x="4025794" y="6576641"/>
              <a:ext cx="57297" cy="8524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4025794" y="5648411"/>
              <a:ext cx="57297" cy="8524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4028442" y="8094479"/>
              <a:ext cx="57297" cy="8524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72" y="2554022"/>
            <a:ext cx="672093" cy="7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92" y="4859910"/>
            <a:ext cx="662558" cy="79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tilisateur\AppData\Local\Microsoft\Windows\INetCache\IE\7PL02PDB\meeting-point-1295455_640[1]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3903B"/>
              </a:clrFrom>
              <a:clrTo>
                <a:srgbClr val="2390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4895181"/>
            <a:ext cx="723465" cy="7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" name="Groupe 166"/>
          <p:cNvGrpSpPr/>
          <p:nvPr/>
        </p:nvGrpSpPr>
        <p:grpSpPr>
          <a:xfrm>
            <a:off x="2358262" y="642498"/>
            <a:ext cx="2188091" cy="1183813"/>
            <a:chOff x="717139" y="1052736"/>
            <a:chExt cx="2981127" cy="910195"/>
          </a:xfrm>
        </p:grpSpPr>
        <p:sp>
          <p:nvSpPr>
            <p:cNvPr id="170" name="Rectangle à coins arrondis 169"/>
            <p:cNvSpPr/>
            <p:nvPr/>
          </p:nvSpPr>
          <p:spPr>
            <a:xfrm>
              <a:off x="717139" y="1052736"/>
              <a:ext cx="2918758" cy="910195"/>
            </a:xfrm>
            <a:prstGeom prst="roundRect">
              <a:avLst>
                <a:gd name="adj" fmla="val 40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1" name="Groupe 170"/>
            <p:cNvGrpSpPr/>
            <p:nvPr/>
          </p:nvGrpSpPr>
          <p:grpSpPr>
            <a:xfrm>
              <a:off x="764881" y="1124743"/>
              <a:ext cx="2933385" cy="812423"/>
              <a:chOff x="764881" y="1124743"/>
              <a:chExt cx="2933385" cy="812423"/>
            </a:xfrm>
          </p:grpSpPr>
          <p:sp>
            <p:nvSpPr>
              <p:cNvPr id="172" name="Rectangle à coins arrondis 171"/>
              <p:cNvSpPr/>
              <p:nvPr/>
            </p:nvSpPr>
            <p:spPr>
              <a:xfrm>
                <a:off x="839696" y="1124743"/>
                <a:ext cx="2710333" cy="42196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ORAGE</a:t>
                </a:r>
              </a:p>
              <a:p>
                <a:pPr algn="ctr"/>
                <a:r>
                  <a:rPr lang="fr-FR" sz="1400" b="1" i="1" dirty="0"/>
                  <a:t>THUNDERSTORM</a:t>
                </a:r>
              </a:p>
            </p:txBody>
          </p:sp>
          <p:sp>
            <p:nvSpPr>
              <p:cNvPr id="173" name="ZoneTexte 172"/>
              <p:cNvSpPr txBox="1"/>
              <p:nvPr/>
            </p:nvSpPr>
            <p:spPr>
              <a:xfrm>
                <a:off x="764881" y="1546711"/>
                <a:ext cx="2933385" cy="39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/>
                  <a:t>Prenez les précaution ci-contre.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100" b="1" i="1" dirty="0">
                    <a:solidFill>
                      <a:srgbClr val="0070C0"/>
                    </a:solidFill>
                  </a:rPr>
                  <a:t>Take the precaution opposite.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03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1"/>
            <a:ext cx="6858000" cy="1097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QUE FAIRE EN CAS D’ORAGE </a:t>
            </a:r>
          </a:p>
          <a:p>
            <a:pPr algn="l"/>
            <a:r>
              <a:rPr lang="fr-FR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WHAT TO DO IN THE EVENT OF STORM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25" y="-86999"/>
            <a:ext cx="1450473" cy="12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"/>
          <a:stretch/>
        </p:blipFill>
        <p:spPr bwMode="auto">
          <a:xfrm>
            <a:off x="1105960" y="5492002"/>
            <a:ext cx="5422070" cy="3907556"/>
          </a:xfrm>
          <a:prstGeom prst="roundRect">
            <a:avLst>
              <a:gd name="adj" fmla="val 4415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061266"/>
            <a:ext cx="5422070" cy="3848332"/>
          </a:xfrm>
          <a:prstGeom prst="roundRect">
            <a:avLst>
              <a:gd name="adj" fmla="val 4415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e 71"/>
          <p:cNvGrpSpPr/>
          <p:nvPr/>
        </p:nvGrpSpPr>
        <p:grpSpPr>
          <a:xfrm>
            <a:off x="153675" y="4909598"/>
            <a:ext cx="6781773" cy="386091"/>
            <a:chOff x="109661" y="1287513"/>
            <a:chExt cx="2163404" cy="4626917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129270" y="1287513"/>
              <a:ext cx="2082038" cy="4626917"/>
            </a:xfrm>
            <a:prstGeom prst="roundRect">
              <a:avLst>
                <a:gd name="adj" fmla="val 17824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09661" y="2115512"/>
              <a:ext cx="2163404" cy="313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B050"/>
                </a:buClr>
                <a:buSzPct val="150000"/>
              </a:pPr>
              <a:r>
                <a:rPr lang="fr-FR" sz="1100" b="1" dirty="0">
                  <a:solidFill>
                    <a:srgbClr val="FF0000"/>
                  </a:solidFill>
                </a:rPr>
                <a:t>En cas d'orage violent, mettez les véhicules sur le prés d'activité et </a:t>
              </a:r>
              <a:r>
                <a:rPr lang="fr-FR" sz="1100" b="1" u="sng" dirty="0">
                  <a:solidFill>
                    <a:srgbClr val="FF0000"/>
                  </a:solidFill>
                </a:rPr>
                <a:t>dirigez vous vers le point de rassemblement</a:t>
              </a:r>
              <a:r>
                <a:rPr lang="fr-FR" sz="105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150908" y="9399558"/>
            <a:ext cx="6781773" cy="386091"/>
            <a:chOff x="109661" y="1287513"/>
            <a:chExt cx="2163404" cy="4626917"/>
          </a:xfrm>
        </p:grpSpPr>
        <p:sp>
          <p:nvSpPr>
            <p:cNvPr id="96" name="Rectangle à coins arrondis 95"/>
            <p:cNvSpPr/>
            <p:nvPr/>
          </p:nvSpPr>
          <p:spPr>
            <a:xfrm>
              <a:off x="129270" y="1287513"/>
              <a:ext cx="2082038" cy="4626917"/>
            </a:xfrm>
            <a:prstGeom prst="roundRect">
              <a:avLst>
                <a:gd name="adj" fmla="val 17824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109661" y="2115512"/>
              <a:ext cx="2163404" cy="313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B050"/>
                </a:buClr>
                <a:buSzPct val="150000"/>
              </a:pPr>
              <a:r>
                <a:rPr lang="en-US" sz="1100" b="1" i="1" dirty="0">
                  <a:solidFill>
                    <a:srgbClr val="FF0000"/>
                  </a:solidFill>
                </a:rPr>
                <a:t>In case of a violent thunderstorm, put the vehicles on the field of activity and </a:t>
              </a:r>
              <a:r>
                <a:rPr lang="en-US" sz="1100" b="1" i="1" u="sng" dirty="0">
                  <a:solidFill>
                    <a:srgbClr val="FF0000"/>
                  </a:solidFill>
                </a:rPr>
                <a:t>go towards the assembly point.</a:t>
              </a:r>
              <a:endParaRPr lang="fr-FR" sz="1050" b="1" u="sng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8" name="Picture 6" descr="C:\Users\Utilisateur\AppData\Local\Microsoft\Windows\INetCache\IE\7PL02PDB\1280px-Flag_of_France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" y="1097656"/>
            <a:ext cx="872505" cy="5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tilisateur\AppData\Local\Microsoft\Windows\INetCache\IE\HBPPMJJB\Flag_of_Great_Britain_(English_version)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" y="5601072"/>
            <a:ext cx="872505" cy="5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C:\Users\Utilisateur\AppData\Local\Microsoft\Windows\INetCache\IE\7PL02PDB\meeting-point-1295455_640[1]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3903B"/>
              </a:clrFrom>
              <a:clrTo>
                <a:srgbClr val="239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" y="4093926"/>
            <a:ext cx="815672" cy="81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/>
        </p:spPr>
      </p:pic>
      <p:pic>
        <p:nvPicPr>
          <p:cNvPr id="102" name="Picture 6" descr="C:\Users\Utilisateur\AppData\Local\Microsoft\Windows\INetCache\IE\7PL02PDB\meeting-point-1295455_640[1]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3903B"/>
              </a:clrFrom>
              <a:clrTo>
                <a:srgbClr val="239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2" y="8583886"/>
            <a:ext cx="815672" cy="81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441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53C3A9-C396-4E30-891C-45E4F2AE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7330" y="1524365"/>
            <a:ext cx="9906000" cy="68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9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1127</Words>
  <Application>Microsoft Office PowerPoint</Application>
  <PresentationFormat>Format A4 (210 x 297 mm)</PresentationFormat>
  <Paragraphs>122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LIVRET D’ACCUEIL  /  WELCOME BOOKLET</vt:lpstr>
      <vt:lpstr>CONSIGNES DE SECURITE / SAFETY INSTRUCTIONS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CONSIGNES DE SECURITE / SAFETY INSTRUCTIONS</dc:title>
  <dc:creator>Utilisateur</dc:creator>
  <cp:lastModifiedBy>Christophe DUBOURG</cp:lastModifiedBy>
  <cp:revision>142</cp:revision>
  <cp:lastPrinted>2018-12-30T09:19:40Z</cp:lastPrinted>
  <dcterms:created xsi:type="dcterms:W3CDTF">2018-12-23T19:28:39Z</dcterms:created>
  <dcterms:modified xsi:type="dcterms:W3CDTF">2023-06-25T07:11:07Z</dcterms:modified>
</cp:coreProperties>
</file>